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41" r:id="rId2"/>
    <p:sldId id="640" r:id="rId3"/>
    <p:sldId id="641" r:id="rId4"/>
    <p:sldId id="643" r:id="rId5"/>
    <p:sldId id="644" r:id="rId6"/>
    <p:sldId id="645" r:id="rId7"/>
    <p:sldId id="646" r:id="rId8"/>
    <p:sldId id="647" r:id="rId9"/>
    <p:sldId id="649" r:id="rId10"/>
    <p:sldId id="657" r:id="rId11"/>
    <p:sldId id="663" r:id="rId12"/>
    <p:sldId id="651" r:id="rId13"/>
    <p:sldId id="674" r:id="rId14"/>
    <p:sldId id="676" r:id="rId15"/>
    <p:sldId id="675" r:id="rId16"/>
    <p:sldId id="666" r:id="rId17"/>
    <p:sldId id="677" r:id="rId18"/>
    <p:sldId id="668" r:id="rId19"/>
    <p:sldId id="655" r:id="rId20"/>
    <p:sldId id="664" r:id="rId21"/>
    <p:sldId id="659" r:id="rId22"/>
    <p:sldId id="670" r:id="rId23"/>
    <p:sldId id="678" r:id="rId24"/>
    <p:sldId id="661" r:id="rId25"/>
    <p:sldId id="679" r:id="rId26"/>
    <p:sldId id="682" r:id="rId27"/>
    <p:sldId id="656" r:id="rId28"/>
    <p:sldId id="665" r:id="rId29"/>
    <p:sldId id="652" r:id="rId30"/>
    <p:sldId id="671" r:id="rId31"/>
    <p:sldId id="680" r:id="rId32"/>
    <p:sldId id="654" r:id="rId33"/>
    <p:sldId id="681" r:id="rId34"/>
    <p:sldId id="685" r:id="rId35"/>
    <p:sldId id="487" r:id="rId36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EAEAEA"/>
    <a:srgbClr val="FFFFFF"/>
    <a:srgbClr val="B8B2A9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8" autoAdjust="0"/>
    <p:restoredTop sz="93451" autoAdjust="0"/>
  </p:normalViewPr>
  <p:slideViewPr>
    <p:cSldViewPr snapToGrid="0" snapToObjects="1">
      <p:cViewPr varScale="1">
        <p:scale>
          <a:sx n="68" d="100"/>
          <a:sy n="68" d="100"/>
        </p:scale>
        <p:origin x="264" y="72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5705" y="8616410"/>
            <a:ext cx="558725" cy="240953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knowledge-nlp.github.io/aaai2023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10" Type="http://schemas.openxmlformats.org/officeDocument/2006/relationships/image" Target="../media/image48.png"/><Relationship Id="rId4" Type="http://schemas.openxmlformats.org/officeDocument/2006/relationships/image" Target="../media/image39.jp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50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289323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77100" y="895001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Open-Book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13087"/>
              </p:ext>
            </p:extLst>
          </p:nvPr>
        </p:nvGraphicFramePr>
        <p:xfrm>
          <a:off x="8435350" y="1614311"/>
          <a:ext cx="7623342" cy="68706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understands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902454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corpus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Demonstrated 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few types of reasoning abilities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3429" r="-1257" b="-212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67154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167154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3921686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5806702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396492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d and green check mark icons Royalty Free Vector Image">
            <a:extLst>
              <a:ext uri="{FF2B5EF4-FFF2-40B4-BE49-F238E27FC236}">
                <a16:creationId xmlns:a16="http://schemas.microsoft.com/office/drawing/2014/main" id="{AA257196-B218-49E3-58EA-62818223F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486709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580670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767275" y="3849970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753620" y="571705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950330" y="7093517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271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 gridSpan="2"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GPT-3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blipFill>
                <a:blip r:embed="rId2"/>
                <a:stretch>
                  <a:fillRect l="-2658" r="-16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3EB5E-0F7C-60C1-7C3B-FE32E0DF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468" y="2227728"/>
            <a:ext cx="4711491" cy="3091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6420B5F-1740-8C6D-E7A4-E6EFAE31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60" y="1813439"/>
            <a:ext cx="2548542" cy="551712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2023)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22322"/>
              </p:ext>
            </p:extLst>
          </p:nvPr>
        </p:nvGraphicFramePr>
        <p:xfrm>
          <a:off x="1697066" y="2315197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5762107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7137126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7137126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5751521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7982062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6007850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7515776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7727028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6420186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5303938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580935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576004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5712197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5763569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6055000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586615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581684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5768992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6058520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7027955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ED2B-5521-BD6B-1360-525FFE8F8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06B9-3739-9211-D9D5-68F3A843A8CA}"/>
              </a:ext>
            </a:extLst>
          </p:cNvPr>
          <p:cNvSpPr txBox="1"/>
          <p:nvPr/>
        </p:nvSpPr>
        <p:spPr>
          <a:xfrm>
            <a:off x="3339278" y="780936"/>
            <a:ext cx="2836033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9898B-BDF7-1F75-BB84-B72436BC21CA}"/>
              </a:ext>
            </a:extLst>
          </p:cNvPr>
          <p:cNvSpPr txBox="1"/>
          <p:nvPr/>
        </p:nvSpPr>
        <p:spPr>
          <a:xfrm>
            <a:off x="2177072" y="1962328"/>
            <a:ext cx="2451982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World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facts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CD6D-C4C5-DCC0-785F-15590B7B71E5}"/>
              </a:ext>
            </a:extLst>
          </p:cNvPr>
          <p:cNvSpPr txBox="1"/>
          <p:nvPr/>
        </p:nvSpPr>
        <p:spPr>
          <a:xfrm>
            <a:off x="941460" y="3059642"/>
            <a:ext cx="3072636" cy="477054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Language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patterns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F9B-2206-5C86-34C5-1B3D8288F503}"/>
              </a:ext>
            </a:extLst>
          </p:cNvPr>
          <p:cNvSpPr txBox="1"/>
          <p:nvPr/>
        </p:nvSpPr>
        <p:spPr>
          <a:xfrm>
            <a:off x="6355091" y="780936"/>
            <a:ext cx="2787943" cy="477054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Human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feedback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4375E-8514-3C5F-8541-CE48600A72D7}"/>
              </a:ext>
            </a:extLst>
          </p:cNvPr>
          <p:cNvSpPr txBox="1"/>
          <p:nvPr/>
        </p:nvSpPr>
        <p:spPr>
          <a:xfrm>
            <a:off x="11270843" y="1962328"/>
            <a:ext cx="2299027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Personal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data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5D260-53F0-43AB-3114-E9F0C520D7A2}"/>
              </a:ext>
            </a:extLst>
          </p:cNvPr>
          <p:cNvSpPr txBox="1"/>
          <p:nvPr/>
        </p:nvSpPr>
        <p:spPr>
          <a:xfrm>
            <a:off x="9800729" y="780936"/>
            <a:ext cx="3130985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Domain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knowledge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95DB9-D7F2-4768-42DB-B56429AA9B01}"/>
              </a:ext>
            </a:extLst>
          </p:cNvPr>
          <p:cNvSpPr txBox="1"/>
          <p:nvPr/>
        </p:nvSpPr>
        <p:spPr>
          <a:xfrm>
            <a:off x="12514132" y="3059642"/>
            <a:ext cx="2818400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Ethical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principles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1026" name="Picture 2" descr="Meet the Characters - Autobots &amp; Decepticons - Transformers">
            <a:extLst>
              <a:ext uri="{FF2B5EF4-FFF2-40B4-BE49-F238E27FC236}">
                <a16:creationId xmlns:a16="http://schemas.microsoft.com/office/drawing/2014/main" id="{516322A1-49E9-C321-85FE-F2A21333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32" y="2743200"/>
            <a:ext cx="37414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43FBA-7D70-B225-A3F5-4FB3F90A3AB8}"/>
              </a:ext>
            </a:extLst>
          </p:cNvPr>
          <p:cNvCxnSpPr/>
          <p:nvPr/>
        </p:nvCxnSpPr>
        <p:spPr>
          <a:xfrm>
            <a:off x="4038600" y="3298169"/>
            <a:ext cx="2316491" cy="473731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B8E-EB78-8263-7C98-35409DA4B401}"/>
              </a:ext>
            </a:extLst>
          </p:cNvPr>
          <p:cNvCxnSpPr>
            <a:cxnSpLocks/>
          </p:cNvCxnSpPr>
          <p:nvPr/>
        </p:nvCxnSpPr>
        <p:spPr>
          <a:xfrm>
            <a:off x="4724400" y="2200855"/>
            <a:ext cx="1630691" cy="109731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9E879-EAC6-A892-7623-5277C975654C}"/>
              </a:ext>
            </a:extLst>
          </p:cNvPr>
          <p:cNvCxnSpPr>
            <a:cxnSpLocks/>
          </p:cNvCxnSpPr>
          <p:nvPr/>
        </p:nvCxnSpPr>
        <p:spPr>
          <a:xfrm>
            <a:off x="5668916" y="1451938"/>
            <a:ext cx="1109730" cy="160770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996F0-D1BF-5325-A3B3-7FE169FCE2A6}"/>
              </a:ext>
            </a:extLst>
          </p:cNvPr>
          <p:cNvCxnSpPr>
            <a:cxnSpLocks/>
          </p:cNvCxnSpPr>
          <p:nvPr/>
        </p:nvCxnSpPr>
        <p:spPr>
          <a:xfrm>
            <a:off x="7544661" y="1451938"/>
            <a:ext cx="178501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AC0CF-67F0-FEB3-D00E-096702D8F17D}"/>
              </a:ext>
            </a:extLst>
          </p:cNvPr>
          <p:cNvCxnSpPr>
            <a:cxnSpLocks/>
          </p:cNvCxnSpPr>
          <p:nvPr/>
        </p:nvCxnSpPr>
        <p:spPr>
          <a:xfrm flipH="1">
            <a:off x="8990749" y="1451938"/>
            <a:ext cx="912023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989F7-6C18-2378-403D-965C38965E1B}"/>
              </a:ext>
            </a:extLst>
          </p:cNvPr>
          <p:cNvCxnSpPr>
            <a:cxnSpLocks/>
          </p:cNvCxnSpPr>
          <p:nvPr/>
        </p:nvCxnSpPr>
        <p:spPr>
          <a:xfrm flipH="1">
            <a:off x="9325974" y="2255790"/>
            <a:ext cx="1794895" cy="83100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55143-702F-69D0-5CA5-3F1C87F4AF15}"/>
              </a:ext>
            </a:extLst>
          </p:cNvPr>
          <p:cNvCxnSpPr>
            <a:cxnSpLocks/>
          </p:cNvCxnSpPr>
          <p:nvPr/>
        </p:nvCxnSpPr>
        <p:spPr>
          <a:xfrm flipH="1">
            <a:off x="9800729" y="3298169"/>
            <a:ext cx="2550698" cy="432475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8801085-3B6E-FCB5-9044-964B42A12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103572"/>
              </p:ext>
            </p:extLst>
          </p:nvPr>
        </p:nvGraphicFramePr>
        <p:xfrm>
          <a:off x="1003998" y="6888210"/>
          <a:ext cx="1439106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85">
                  <a:extLst>
                    <a:ext uri="{9D8B030D-6E8A-4147-A177-3AD203B41FA5}">
                      <a16:colId xmlns:a16="http://schemas.microsoft.com/office/drawing/2014/main" val="1027454714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133607288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86407000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010174755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874459438"/>
                    </a:ext>
                  </a:extLst>
                </a:gridCol>
                <a:gridCol w="2542517">
                  <a:extLst>
                    <a:ext uri="{9D8B030D-6E8A-4147-A177-3AD203B41FA5}">
                      <a16:colId xmlns:a16="http://schemas.microsoft.com/office/drawing/2014/main" val="1267277426"/>
                    </a:ext>
                  </a:extLst>
                </a:gridCol>
                <a:gridCol w="2055867">
                  <a:extLst>
                    <a:ext uri="{9D8B030D-6E8A-4147-A177-3AD203B41FA5}">
                      <a16:colId xmlns:a16="http://schemas.microsoft.com/office/drawing/2014/main" val="168602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dirty="0">
                          <a:latin typeface="Helvetica Neue"/>
                          <a:cs typeface="Helvetica Neue"/>
                        </a:rPr>
                        <a:t>fluent</a:t>
                      </a:r>
                      <a:endParaRPr lang="en-US" sz="3200" b="0" dirty="0">
                        <a:latin typeface="Helvetica Neue"/>
                        <a:cs typeface="Helvetica Neue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knowledgeable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reasonable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aligned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expert-like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personalized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trustworthy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4015263-9709-FBA8-1ADF-26E23CE389F7}"/>
              </a:ext>
            </a:extLst>
          </p:cNvPr>
          <p:cNvSpPr txBox="1"/>
          <p:nvPr/>
        </p:nvSpPr>
        <p:spPr>
          <a:xfrm>
            <a:off x="883128" y="653737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t</a:t>
            </a:r>
            <a:r>
              <a:rPr lang="en-US" sz="2500" dirty="0">
                <a:latin typeface="Helvetica Neue"/>
                <a:cs typeface="Helvetica Neue"/>
              </a:rPr>
              <a:t>his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talk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89538B-3BD5-2B51-06F2-CAC169208072}"/>
              </a:ext>
            </a:extLst>
          </p:cNvPr>
          <p:cNvCxnSpPr>
            <a:cxnSpLocks/>
          </p:cNvCxnSpPr>
          <p:nvPr/>
        </p:nvCxnSpPr>
        <p:spPr>
          <a:xfrm>
            <a:off x="1757290" y="1141808"/>
            <a:ext cx="599562" cy="693321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E201EE-0031-4D31-4382-7F498011708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177072" y="892264"/>
            <a:ext cx="992920" cy="127199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28412"/>
      </p:ext>
    </p:extLst>
  </p:cSld>
  <p:clrMapOvr>
    <a:masterClrMapping/>
  </p:clrMapOvr>
  <p:transition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B01C21-4CE0-9F4C-935F-EA3B3D0872D9}"/>
              </a:ext>
            </a:extLst>
          </p:cNvPr>
          <p:cNvGrpSpPr/>
          <p:nvPr/>
        </p:nvGrpSpPr>
        <p:grpSpPr>
          <a:xfrm>
            <a:off x="2759864" y="1666094"/>
            <a:ext cx="10565498" cy="2905906"/>
            <a:chOff x="2759864" y="1666094"/>
            <a:chExt cx="10565498" cy="290590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C30A47-AC3C-5A85-324F-8AB7B104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95" y="3166109"/>
            <a:ext cx="3188533" cy="27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8A4CB0-3806-96BD-F204-46DE32467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621" y="5296469"/>
            <a:ext cx="5192126" cy="24023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9DDB7E-1EE6-4285-24CD-19E6AA6ED7FC}"/>
              </a:ext>
            </a:extLst>
          </p:cNvPr>
          <p:cNvSpPr/>
          <p:nvPr/>
        </p:nvSpPr>
        <p:spPr>
          <a:xfrm>
            <a:off x="9015377" y="534943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92DE1-ED9D-FC16-9F9B-C3AB0017C352}"/>
              </a:ext>
            </a:extLst>
          </p:cNvPr>
          <p:cNvSpPr/>
          <p:nvPr/>
        </p:nvSpPr>
        <p:spPr>
          <a:xfrm>
            <a:off x="8948098" y="5272352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BAD3F-AE35-4093-F345-A4402870C53F}"/>
              </a:ext>
            </a:extLst>
          </p:cNvPr>
          <p:cNvSpPr/>
          <p:nvPr/>
        </p:nvSpPr>
        <p:spPr>
          <a:xfrm>
            <a:off x="8875021" y="519615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9FE66A6-22E0-977B-8877-994129CD3084}"/>
              </a:ext>
            </a:extLst>
          </p:cNvPr>
          <p:cNvSpPr txBox="1">
            <a:spLocks/>
          </p:cNvSpPr>
          <p:nvPr/>
        </p:nvSpPr>
        <p:spPr bwMode="auto">
          <a:xfrm>
            <a:off x="8772775" y="1407547"/>
            <a:ext cx="681426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ctr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99" b="0" i="1" kern="1200">
                <a:solidFill>
                  <a:srgbClr val="98938A"/>
                </a:solidFill>
                <a:latin typeface="Georgia"/>
                <a:ea typeface="ＭＳ Ｐゴシック" charset="0"/>
                <a:cs typeface="Georgia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DEC51B2F-63E3-2BD9-B079-2B0FA12FD48B}"/>
              </a:ext>
            </a:extLst>
          </p:cNvPr>
          <p:cNvSpPr txBox="1">
            <a:spLocks/>
          </p:cNvSpPr>
          <p:nvPr/>
        </p:nvSpPr>
        <p:spPr bwMode="auto">
          <a:xfrm>
            <a:off x="8772773" y="770237"/>
            <a:ext cx="6814269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Open-Book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instructions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FE84F78-C1AD-6F47-2A64-72FC17A4DABB}"/>
              </a:ext>
            </a:extLst>
          </p:cNvPr>
          <p:cNvGrpSpPr/>
          <p:nvPr/>
        </p:nvGrpSpPr>
        <p:grpSpPr>
          <a:xfrm>
            <a:off x="8941740" y="2354722"/>
            <a:ext cx="6677093" cy="5476093"/>
            <a:chOff x="8941740" y="2354722"/>
            <a:chExt cx="6677093" cy="547609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B25F6B-CC1A-2A24-6405-5D103AEEFF0E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43A9E0-EE4D-8403-A8BC-3D81962C5773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5F1053-1457-D847-D687-4A72CB9ABF2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72FE3B2-77DF-DB53-BD46-BE5AC6130539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B99A93-6BB7-E444-BA57-A87999D4ECD4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8E84B6F-3396-C0CC-180C-B111FEDE065A}"/>
                </a:ext>
              </a:extLst>
            </p:cNvPr>
            <p:cNvSpPr/>
            <p:nvPr/>
          </p:nvSpPr>
          <p:spPr>
            <a:xfrm>
              <a:off x="11165212" y="5349436"/>
              <a:ext cx="2299316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sz="2500" dirty="0">
                  <a:latin typeface="Helvetica Neue"/>
                  <a:cs typeface="Helvetica Neue"/>
                </a:rPr>
                <a:t>(e.g., passage)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7A9E40-C3C6-E62A-C9A8-D96D2267B015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E7CA8E-2148-12A6-AA5F-ECDB4D18C5DF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4541894"/>
              <a:ext cx="0" cy="80754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F40E323-D0A7-D0CD-91F2-ED2C3F8FC64B}"/>
                </a:ext>
              </a:extLst>
            </p:cNvPr>
            <p:cNvCxnSpPr>
              <a:stCxn id="43" idx="0"/>
              <a:endCxn id="14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030DD81-3301-7F17-7FCA-D0026037ED99}"/>
                </a:ext>
              </a:extLst>
            </p:cNvPr>
            <p:cNvSpPr/>
            <p:nvPr/>
          </p:nvSpPr>
          <p:spPr>
            <a:xfrm>
              <a:off x="11062558" y="700498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693B08C-5AAE-2FA3-C0E7-01ADC6F24FF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D62539E8-F2D3-625F-2683-7E0E2EF80700}"/>
                </a:ext>
              </a:extLst>
            </p:cNvPr>
            <p:cNvCxnSpPr>
              <a:cxnSpLocks/>
              <a:stCxn id="41" idx="2"/>
              <a:endCxn id="57" idx="1"/>
            </p:cNvCxnSpPr>
            <p:nvPr/>
          </p:nvCxnSpPr>
          <p:spPr>
            <a:xfrm rot="16200000" flipH="1">
              <a:off x="9918764" y="6274106"/>
              <a:ext cx="110527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6F1BF2BF-0AA0-CBA6-37BA-74BB16AA4202}"/>
                </a:ext>
              </a:extLst>
            </p:cNvPr>
            <p:cNvCxnSpPr>
              <a:cxnSpLocks/>
              <a:stCxn id="57" idx="3"/>
              <a:endCxn id="42" idx="2"/>
            </p:cNvCxnSpPr>
            <p:nvPr/>
          </p:nvCxnSpPr>
          <p:spPr>
            <a:xfrm flipV="1">
              <a:off x="14182165" y="6312622"/>
              <a:ext cx="472801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804103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B86AB-2FA3-2A27-C5C2-AFCAD408BEE3}"/>
              </a:ext>
            </a:extLst>
          </p:cNvPr>
          <p:cNvSpPr txBox="1"/>
          <p:nvPr/>
        </p:nvSpPr>
        <p:spPr>
          <a:xfrm>
            <a:off x="14654965" y="6572545"/>
            <a:ext cx="132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16310</TotalTime>
  <Words>3663</Words>
  <Application>Microsoft Macintosh PowerPoint</Application>
  <PresentationFormat>Custom</PresentationFormat>
  <Paragraphs>1100</Paragraphs>
  <Slides>35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Retrieved Passages vs Generated Passages</vt:lpstr>
      <vt:lpstr>Why not use GPT-3 to directly generate the answer? </vt:lpstr>
      <vt:lpstr>GenRead: Supervised Learning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Knowledge-Augmented NLP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2039</cp:revision>
  <cp:lastPrinted>2016-04-21T19:59:33Z</cp:lastPrinted>
  <dcterms:created xsi:type="dcterms:W3CDTF">2013-10-17T20:28:19Z</dcterms:created>
  <dcterms:modified xsi:type="dcterms:W3CDTF">2023-05-22T12:29:03Z</dcterms:modified>
</cp:coreProperties>
</file>